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62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JuliaW" initials="J" lastIdx="8" clrIdx="0"/>
  <p:cmAuthor id="1" name="BASIL" initials="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B8DA64"/>
    <a:srgbClr val="0167B3"/>
    <a:srgbClr val="F9950F"/>
    <a:srgbClr val="F99A1B"/>
    <a:srgbClr val="F79A1D"/>
    <a:srgbClr val="FA991C"/>
    <a:srgbClr val="F8991C"/>
    <a:srgbClr val="FB951C"/>
    <a:srgbClr val="FF921C"/>
    <a:srgbClr val="FF920D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84086" autoAdjust="0"/>
  </p:normalViewPr>
  <p:slideViewPr>
    <p:cSldViewPr>
      <p:cViewPr varScale="1">
        <p:scale>
          <a:sx n="116" d="100"/>
          <a:sy n="116" d="100"/>
        </p:scale>
        <p:origin x="-22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commentAuthors" Target="commentAuthors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F9C94-9A8B-4C1D-9A55-210150910C3B}" type="datetimeFigureOut">
              <a:rPr lang="en-US" smtClean="0"/>
              <a:pPr/>
              <a:t>12/6/15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D4894-7DF4-469A-A5E3-1494D51826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62935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4EC215C-98AB-4831-BCBE-1926F525FCBE}" type="datetimeFigureOut">
              <a:rPr lang="en-US" smtClean="0"/>
              <a:pPr/>
              <a:t>12/6/15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3AC87E5-7A46-4FEA-9B8B-2A4D1508D1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76680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C87E5-7A46-4FEA-9B8B-2A4D1508D1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51721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C87E5-7A46-4FEA-9B8B-2A4D1508D1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07907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C87E5-7A46-4FEA-9B8B-2A4D1508D1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07250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bg1"/>
            </a:solidFill>
            <a:prstDash val="sysDot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21" name="Picture 20" descr="CHLDC High Res Color Logo for Word or Web (1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74720" y="4191000"/>
            <a:ext cx="2046291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" y="1524000"/>
            <a:ext cx="8534400" cy="3733800"/>
          </a:xfrm>
        </p:spPr>
        <p:txBody>
          <a:bodyPr vert="eaVert"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7315200" y="4800600"/>
            <a:ext cx="1600200" cy="1524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6CAB36"/>
              </a:clrFrom>
              <a:clrTo>
                <a:srgbClr val="6CAB3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00000">
            <a:off x="140805" y="4484206"/>
            <a:ext cx="1888985" cy="1791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16" name="Picture 4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6CAB36"/>
              </a:clrFrom>
              <a:clrTo>
                <a:srgbClr val="6CAB3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00000">
            <a:off x="140805" y="4484206"/>
            <a:ext cx="1888985" cy="1791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bg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21" name="Picture 20" descr="CHLDC High Res Color Logo for Word or Web (1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74720" y="4191000"/>
            <a:ext cx="2046291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bg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tx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bg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28" name="Picture 4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6CAB36"/>
              </a:clrFrom>
              <a:clrTo>
                <a:srgbClr val="6CAB3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6600" y="4572000"/>
            <a:ext cx="1888985" cy="1791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Text Placeholder 36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524000"/>
            <a:ext cx="3810000" cy="609600"/>
          </a:xfrm>
        </p:spPr>
        <p:txBody>
          <a:bodyPr>
            <a:normAutofit/>
          </a:bodyPr>
          <a:lstStyle>
            <a:lvl1pPr algn="ctr">
              <a:buNone/>
              <a:defRPr sz="2000" baseline="0">
                <a:solidFill>
                  <a:schemeClr val="bg2"/>
                </a:solidFill>
                <a:latin typeface="Franklin Gothic Medium" pitchFamily="34" charset="0"/>
              </a:defRPr>
            </a:lvl1pPr>
          </a:lstStyle>
          <a:p>
            <a:pPr lvl="0"/>
            <a:r>
              <a:rPr lang="en-US" dirty="0" smtClean="0"/>
              <a:t>CLICK TO EDIT MASTER TITLE</a:t>
            </a:r>
          </a:p>
        </p:txBody>
      </p:sp>
      <p:sp>
        <p:nvSpPr>
          <p:cNvPr id="38" name="Text Placeholder 36"/>
          <p:cNvSpPr>
            <a:spLocks noGrp="1"/>
          </p:cNvSpPr>
          <p:nvPr>
            <p:ph type="body" sz="quarter" idx="11" hasCustomPrompt="1"/>
          </p:nvPr>
        </p:nvSpPr>
        <p:spPr>
          <a:xfrm>
            <a:off x="4876800" y="1524000"/>
            <a:ext cx="3810000" cy="609600"/>
          </a:xfrm>
        </p:spPr>
        <p:txBody>
          <a:bodyPr>
            <a:normAutofit/>
          </a:bodyPr>
          <a:lstStyle>
            <a:lvl1pPr algn="ctr">
              <a:buNone/>
              <a:defRPr sz="2000" baseline="0">
                <a:solidFill>
                  <a:schemeClr val="bg2"/>
                </a:solidFill>
                <a:latin typeface="Franklin Gothic Medium" pitchFamily="34" charset="0"/>
              </a:defRPr>
            </a:lvl1pPr>
          </a:lstStyle>
          <a:p>
            <a:pPr lvl="0"/>
            <a:r>
              <a:rPr lang="en-US" dirty="0" smtClean="0"/>
              <a:t>CLICK TO EDIT MASTER TITLE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pic>
        <p:nvPicPr>
          <p:cNvPr id="11" name="Picture 4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6CAB36"/>
              </a:clrFrom>
              <a:clrTo>
                <a:srgbClr val="6CAB3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6600" y="4572000"/>
            <a:ext cx="1888985" cy="1791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381000" y="304800"/>
            <a:ext cx="85344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457200"/>
            <a:ext cx="2743200" cy="5943600"/>
          </a:xfrm>
          <a:prstGeom prst="rect">
            <a:avLst/>
          </a:prstGeom>
          <a:solidFill>
            <a:schemeClr val="tx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6858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0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828800"/>
            <a:ext cx="2362200" cy="42973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  <p:pic>
        <p:nvPicPr>
          <p:cNvPr id="22" name="Picture 4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6CAB36"/>
              </a:clrFrom>
              <a:clrTo>
                <a:srgbClr val="6CAB3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6600" y="4572000"/>
            <a:ext cx="1888985" cy="1791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457200"/>
            <a:ext cx="2743200" cy="6019800"/>
          </a:xfrm>
          <a:prstGeom prst="rect">
            <a:avLst/>
          </a:prstGeom>
          <a:solidFill>
            <a:schemeClr val="tx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00375" y="5029200"/>
            <a:ext cx="4086225" cy="1219200"/>
          </a:xfrm>
        </p:spPr>
        <p:txBody>
          <a:bodyPr anchor="t">
            <a:noAutofit/>
          </a:bodyPr>
          <a:lstStyle>
            <a:lvl1pPr algn="l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114800"/>
          </a:xfrm>
        </p:spPr>
        <p:txBody>
          <a:bodyPr/>
          <a:lstStyle>
            <a:lvl1pPr marL="0" indent="0">
              <a:buNone/>
              <a:defRPr sz="3200">
                <a:latin typeface="Franklin Gothic Book" pitchFamily="34" charset="0"/>
              </a:defRPr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609600"/>
            <a:ext cx="2438400" cy="5638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D21D778-B565-4D7E-94D7-64010A445B68}" type="datetimeFigureOut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  <p:pic>
        <p:nvPicPr>
          <p:cNvPr id="23" name="Picture 4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6CAB36"/>
              </a:clrFrom>
              <a:clrTo>
                <a:srgbClr val="6CAB3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6600" y="4572000"/>
            <a:ext cx="1888985" cy="1791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12/6/15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pic>
        <p:nvPicPr>
          <p:cNvPr id="20" name="Picture 4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6CAB36"/>
              </a:clrFrom>
              <a:clrTo>
                <a:srgbClr val="6CAB3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02615" y="4572000"/>
            <a:ext cx="1888985" cy="1791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bg1"/>
          </a:solidFill>
          <a:latin typeface="Franklin Gothic Medium" pitchFamily="34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tx2"/>
        </a:buClr>
        <a:buSzPct val="85000"/>
        <a:buFont typeface="Wingdings 2"/>
        <a:buChar char=""/>
        <a:defRPr kumimoji="0" sz="2700" kern="1200">
          <a:solidFill>
            <a:schemeClr val="tx2"/>
          </a:solidFill>
          <a:latin typeface="Franklin Gothic Book" pitchFamily="34" charset="0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tx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Franklin Gothic Book" pitchFamily="34" charset="0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tx2"/>
        </a:buClr>
        <a:buSzPct val="75000"/>
        <a:buFont typeface="Wingdings 2"/>
        <a:buChar char=""/>
        <a:defRPr kumimoji="0" sz="2000" kern="1200">
          <a:solidFill>
            <a:schemeClr val="tx2"/>
          </a:solidFill>
          <a:latin typeface="Franklin Gothic Book" pitchFamily="34" charset="0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tx2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Franklin Gothic Book" pitchFamily="34" charset="0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800" kern="1200">
          <a:solidFill>
            <a:schemeClr val="tx2"/>
          </a:solidFill>
          <a:latin typeface="Franklin Gothic Book" pitchFamily="34" charset="0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Mon, Nov 16, 2015 @ 10am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000" dirty="0"/>
              <a:t>Philanthropy New </a:t>
            </a:r>
            <a:r>
              <a:rPr lang="en-US" sz="3000" dirty="0" smtClean="0"/>
              <a:t>York</a:t>
            </a:r>
            <a:br>
              <a:rPr lang="en-US" sz="3000" dirty="0" smtClean="0"/>
            </a:br>
            <a:r>
              <a:rPr lang="en-US" sz="3000" dirty="0" smtClean="0"/>
              <a:t>Neighborhoods </a:t>
            </a:r>
            <a:r>
              <a:rPr lang="en-US" sz="3000" dirty="0"/>
              <a:t>Count: Using Data to Transform High Poverty Neighborhoods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CHLDC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>
              <a:spcBef>
                <a:spcPts val="0"/>
              </a:spcBef>
            </a:pPr>
            <a:r>
              <a:rPr lang="en-US" dirty="0" smtClean="0">
                <a:solidFill>
                  <a:schemeClr val="accent3"/>
                </a:solidFill>
              </a:rPr>
              <a:t>Years </a:t>
            </a:r>
            <a:r>
              <a:rPr lang="en-US" dirty="0">
                <a:solidFill>
                  <a:schemeClr val="accent3"/>
                </a:solidFill>
              </a:rPr>
              <a:t>in operation: </a:t>
            </a:r>
            <a:r>
              <a:rPr lang="en-US" dirty="0" smtClean="0">
                <a:solidFill>
                  <a:schemeClr val="accent3"/>
                </a:solidFill>
              </a:rPr>
              <a:t>32</a:t>
            </a:r>
          </a:p>
          <a:p>
            <a:pPr marL="0">
              <a:spcBef>
                <a:spcPts val="0"/>
              </a:spcBef>
            </a:pPr>
            <a:r>
              <a:rPr lang="en-US" dirty="0" smtClean="0">
                <a:solidFill>
                  <a:schemeClr val="accent3"/>
                </a:solidFill>
              </a:rPr>
              <a:t>Budget</a:t>
            </a:r>
            <a:r>
              <a:rPr lang="en-US" dirty="0">
                <a:solidFill>
                  <a:schemeClr val="accent3"/>
                </a:solidFill>
              </a:rPr>
              <a:t>: $13.7 </a:t>
            </a:r>
            <a:r>
              <a:rPr lang="en-US" dirty="0" smtClean="0">
                <a:solidFill>
                  <a:schemeClr val="accent3"/>
                </a:solidFill>
              </a:rPr>
              <a:t>million</a:t>
            </a:r>
            <a:endParaRPr lang="en-US" dirty="0">
              <a:solidFill>
                <a:schemeClr val="accent3"/>
              </a:solidFill>
            </a:endParaRPr>
          </a:p>
          <a:p>
            <a:pPr marL="0">
              <a:spcBef>
                <a:spcPts val="0"/>
              </a:spcBef>
            </a:pPr>
            <a:r>
              <a:rPr lang="en-US" dirty="0" smtClean="0">
                <a:solidFill>
                  <a:schemeClr val="accent3"/>
                </a:solidFill>
              </a:rPr>
              <a:t>Number </a:t>
            </a:r>
            <a:r>
              <a:rPr lang="en-US" dirty="0">
                <a:solidFill>
                  <a:schemeClr val="accent3"/>
                </a:solidFill>
              </a:rPr>
              <a:t>of people served annually: over </a:t>
            </a:r>
            <a:r>
              <a:rPr lang="en-US" dirty="0" smtClean="0">
                <a:solidFill>
                  <a:schemeClr val="accent3"/>
                </a:solidFill>
              </a:rPr>
              <a:t>10,000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accent3"/>
                </a:solidFill>
              </a:rPr>
              <a:t>Youth Development: Our </a:t>
            </a:r>
            <a:r>
              <a:rPr lang="en-US" dirty="0">
                <a:solidFill>
                  <a:schemeClr val="accent3"/>
                </a:solidFill>
              </a:rPr>
              <a:t>afterschool </a:t>
            </a:r>
            <a:r>
              <a:rPr lang="en-US" dirty="0" smtClean="0">
                <a:solidFill>
                  <a:schemeClr val="accent3"/>
                </a:solidFill>
              </a:rPr>
              <a:t>programs serve </a:t>
            </a:r>
            <a:r>
              <a:rPr lang="en-US" dirty="0">
                <a:solidFill>
                  <a:schemeClr val="accent3"/>
                </a:solidFill>
              </a:rPr>
              <a:t>1,350 students a year, </a:t>
            </a:r>
            <a:r>
              <a:rPr lang="en-US" dirty="0" smtClean="0">
                <a:solidFill>
                  <a:schemeClr val="accent3"/>
                </a:solidFill>
              </a:rPr>
              <a:t>and have </a:t>
            </a:r>
            <a:r>
              <a:rPr lang="en-US" dirty="0">
                <a:solidFill>
                  <a:schemeClr val="accent3"/>
                </a:solidFill>
              </a:rPr>
              <a:t>been recognized for excellence through </a:t>
            </a:r>
            <a:r>
              <a:rPr lang="en-US" dirty="0" smtClean="0">
                <a:solidFill>
                  <a:schemeClr val="accent3"/>
                </a:solidFill>
              </a:rPr>
              <a:t>an Afterschool Innovator Award</a:t>
            </a:r>
            <a:endParaRPr lang="en-US" dirty="0">
              <a:solidFill>
                <a:schemeClr val="accent3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accent3"/>
                </a:solidFill>
              </a:rPr>
              <a:t>Economic Opportunity: We are partnering with </a:t>
            </a:r>
            <a:r>
              <a:rPr lang="en-US" dirty="0" err="1">
                <a:solidFill>
                  <a:schemeClr val="accent3"/>
                </a:solidFill>
              </a:rPr>
              <a:t>JobsFirst</a:t>
            </a:r>
            <a:r>
              <a:rPr lang="en-US" dirty="0">
                <a:solidFill>
                  <a:schemeClr val="accent3"/>
                </a:solidFill>
              </a:rPr>
              <a:t> NYC, </a:t>
            </a:r>
            <a:r>
              <a:rPr lang="en-US" dirty="0" smtClean="0">
                <a:solidFill>
                  <a:schemeClr val="accent3"/>
                </a:solidFill>
              </a:rPr>
              <a:t>pioneering a sectoral employment program</a:t>
            </a:r>
            <a:r>
              <a:rPr lang="en-US" dirty="0">
                <a:solidFill>
                  <a:schemeClr val="accent3"/>
                </a:solidFill>
              </a:rPr>
              <a:t> for young adults in logistics and transportation, 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accent3"/>
                </a:solidFill>
              </a:rPr>
              <a:t>Affordable Housing: We have developed 400 units of affordable housing in the community, creating </a:t>
            </a:r>
            <a:r>
              <a:rPr lang="en-US" dirty="0" smtClean="0">
                <a:solidFill>
                  <a:schemeClr val="accent3"/>
                </a:solidFill>
              </a:rPr>
              <a:t>homes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en-US" sz="2700" dirty="0" smtClean="0">
                <a:solidFill>
                  <a:schemeClr val="accent3"/>
                </a:solidFill>
              </a:rPr>
              <a:t>for </a:t>
            </a:r>
            <a:r>
              <a:rPr lang="en-US" sz="2700" dirty="0">
                <a:solidFill>
                  <a:schemeClr val="accent3"/>
                </a:solidFill>
              </a:rPr>
              <a:t>both renters and owners.</a:t>
            </a:r>
          </a:p>
          <a:p>
            <a:pPr marL="0">
              <a:spcBef>
                <a:spcPts val="0"/>
              </a:spcBef>
            </a:pPr>
            <a:endParaRPr lang="en-US" sz="1500" dirty="0" smtClean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Databases (n=13)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 rotWithShape="1">
          <a:blip r:embed="rId3"/>
          <a:srcRect l="16916" t="14930" r="16417" b="5069"/>
          <a:stretch/>
        </p:blipFill>
        <p:spPr>
          <a:xfrm>
            <a:off x="1295400" y="1581149"/>
            <a:ext cx="6019800" cy="4514851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ypress Hills Edited">
      <a:dk1>
        <a:srgbClr val="569B3B"/>
      </a:dk1>
      <a:lt1>
        <a:srgbClr val="807772"/>
      </a:lt1>
      <a:dk2>
        <a:srgbClr val="0167B3"/>
      </a:dk2>
      <a:lt2>
        <a:srgbClr val="B8DA64"/>
      </a:lt2>
      <a:accent1>
        <a:srgbClr val="F1950F"/>
      </a:accent1>
      <a:accent2>
        <a:srgbClr val="000000"/>
      </a:accent2>
      <a:accent3>
        <a:srgbClr val="FFFFFF"/>
      </a:accent3>
      <a:accent4>
        <a:srgbClr val="6F625A"/>
      </a:accent4>
      <a:accent5>
        <a:srgbClr val="6F625A"/>
      </a:accent5>
      <a:accent6>
        <a:srgbClr val="6F625A"/>
      </a:accent6>
      <a:hlink>
        <a:srgbClr val="6F625A"/>
      </a:hlink>
      <a:folHlink>
        <a:srgbClr val="6F625A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3306</TotalTime>
  <Words>122</Words>
  <Application>Microsoft Macintosh PowerPoint</Application>
  <PresentationFormat>On-screen Show (4:3)</PresentationFormat>
  <Paragraphs>14</Paragraphs>
  <Slides>3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Philanthropy New York Neighborhoods Count: Using Data to Transform High Poverty Neighborhoods</vt:lpstr>
      <vt:lpstr>CHLDC</vt:lpstr>
      <vt:lpstr>Program Databases (n=13)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Victor Inzunza</dc:creator>
  <cp:lastModifiedBy>Adam Gerstein</cp:lastModifiedBy>
  <cp:revision>288</cp:revision>
  <dcterms:created xsi:type="dcterms:W3CDTF">2015-12-06T15:32:36Z</dcterms:created>
  <dcterms:modified xsi:type="dcterms:W3CDTF">2015-12-06T15:33:18Z</dcterms:modified>
</cp:coreProperties>
</file>